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lYpqL4EYLC40x/xrHv/jlLLz7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ce.au.dk/en" TargetMode="External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da-DK" sz="5000"/>
              <a:t>HARMFUL GASSES AND AIR POLLUTION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 rot="10800000">
            <a:off x="1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bler, der flyder i luften" id="104" name="Google Shape;104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4200" r="7646" t="0"/>
          <a:stretch/>
        </p:blipFill>
        <p:spPr>
          <a:xfrm>
            <a:off x="1" y="10"/>
            <a:ext cx="702849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lmer mod by ved solnedgang" id="173" name="Google Shape;173;p11"/>
          <p:cNvPicPr preferRelativeResize="0"/>
          <p:nvPr/>
        </p:nvPicPr>
        <p:blipFill rotWithShape="1">
          <a:blip r:embed="rId3">
            <a:alphaModFix/>
          </a:blip>
          <a:srcRect b="93" l="0" r="0" t="15636"/>
          <a:stretch/>
        </p:blipFill>
        <p:spPr>
          <a:xfrm>
            <a:off x="-1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 txBox="1"/>
          <p:nvPr>
            <p:ph type="title"/>
          </p:nvPr>
        </p:nvSpPr>
        <p:spPr>
          <a:xfrm>
            <a:off x="652692" y="998176"/>
            <a:ext cx="4833708" cy="1453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800"/>
              <a:buFont typeface="Georgia"/>
              <a:buNone/>
            </a:pPr>
            <a:br>
              <a:rPr b="0" i="0" lang="da-DK" sz="8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0" i="0" lang="da-DK" sz="1600">
                <a:latin typeface="Georgia"/>
                <a:ea typeface="Georgia"/>
                <a:cs typeface="Georgia"/>
                <a:sym typeface="Georgia"/>
              </a:rPr>
            </a:br>
            <a:r>
              <a:rPr b="1" i="0" lang="da-DK" sz="16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Smog alert system includes NO</a:t>
            </a:r>
            <a:r>
              <a:rPr b="1" baseline="-25000" i="0" lang="da-DK" sz="16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b="1" i="0" lang="da-DK" sz="16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, SO</a:t>
            </a:r>
            <a:r>
              <a:rPr b="1" baseline="-25000" i="0" lang="da-DK" sz="16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b="1" i="0" lang="da-DK" sz="16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 and O</a:t>
            </a:r>
            <a:r>
              <a:rPr b="1" baseline="-25000" i="0" lang="da-DK" sz="16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1600"/>
          </a:p>
        </p:txBody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712079" y="2123967"/>
            <a:ext cx="4593000" cy="41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None/>
            </a:pP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The population in Denmark is informed if the concentration exceeds some values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1800"/>
              <a:buNone/>
            </a:pPr>
            <a:b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Concentrations of NO</a:t>
            </a:r>
            <a:r>
              <a:rPr baseline="-25000"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 exceeds 400 µ g/m</a:t>
            </a:r>
            <a:r>
              <a:rPr baseline="30000"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 or the concentration of SO</a:t>
            </a:r>
            <a:r>
              <a:rPr baseline="-25000"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 exceeds 500 µ g/m</a:t>
            </a:r>
            <a:r>
              <a:rPr baseline="30000"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1800"/>
              <a:buNone/>
            </a:pPr>
            <a:b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aseline="-25000"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 exceeds 180 µ g/m</a:t>
            </a:r>
            <a:r>
              <a:rPr baseline="30000"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aseline="3000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Emitted a smog alert if the concentration of O</a:t>
            </a:r>
            <a:r>
              <a:rPr baseline="-25000"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 exceeds 240 µ g/m</a:t>
            </a:r>
            <a:r>
              <a:rPr baseline="30000"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1800"/>
              <a:buNone/>
            </a:pPr>
            <a:b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In practice, only the value for information for ozone will be exceeded in Denmark.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1800"/>
              <a:buNone/>
            </a:pPr>
            <a:r>
              <a:rPr i="0" lang="da-DK" sz="1800">
                <a:solidFill>
                  <a:srgbClr val="0A0A0A"/>
                </a:solidFill>
                <a:latin typeface="Arial"/>
                <a:ea typeface="Arial"/>
                <a:cs typeface="Arial"/>
                <a:sym typeface="Arial"/>
              </a:rPr>
              <a:t>It happens very rarely (with years).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/>
          <p:nvPr/>
        </p:nvSpPr>
        <p:spPr>
          <a:xfrm>
            <a:off x="0" y="112395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da-DK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0" y="17907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da-DK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0" y="245745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da-DK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 txBox="1"/>
          <p:nvPr>
            <p:ph type="title"/>
          </p:nvPr>
        </p:nvSpPr>
        <p:spPr>
          <a:xfrm>
            <a:off x="1689653" y="89617"/>
            <a:ext cx="9723300" cy="3386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600"/>
              <a:buFont typeface="Arial"/>
              <a:buNone/>
            </a:pPr>
            <a:r>
              <a:rPr b="1" i="0" lang="da-DK" sz="3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Sustainability strategy for Aalborg </a:t>
            </a:r>
            <a:r>
              <a:rPr b="1" lang="da-DK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Commune</a:t>
            </a:r>
            <a:br>
              <a:rPr lang="da-DK" sz="2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a-DK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Aalborg </a:t>
            </a:r>
            <a:r>
              <a:rPr lang="da-DK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Commune’</a:t>
            </a:r>
            <a:r>
              <a:rPr b="0" i="0" lang="da-DK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 sustainability plan from 2020 to 2024 </a:t>
            </a:r>
            <a:r>
              <a:rPr lang="da-DK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b="0" i="0" lang="da-DK" sz="24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applies to: Energy, water, waste, nature, climate change, organic production, transport and procurement and thereby fulfills the UN's global goals 6, 7, 12, 13, 14 and 15. All parts affect air pollution to a greater or lesser extent</a:t>
            </a:r>
            <a:br>
              <a:rPr lang="da-DK" sz="2800"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ustainable Development Goals : Global Education Magazine" id="185" name="Google Shape;18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1794" y="3355698"/>
            <a:ext cx="5805300" cy="36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482605" y="4057650"/>
            <a:ext cx="10068600" cy="24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Pollution/</a:t>
            </a:r>
            <a:r>
              <a:rPr b="1" lang="da-DK" sz="2800">
                <a:latin typeface="Arial"/>
                <a:ea typeface="Arial"/>
                <a:cs typeface="Arial"/>
                <a:sym typeface="Arial"/>
              </a:rPr>
              <a:t>Harmful</a:t>
            </a:r>
            <a:r>
              <a:rPr b="1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 gasses  in </a:t>
            </a:r>
            <a:r>
              <a:rPr b="1" lang="da-DK" sz="2800">
                <a:latin typeface="Arial"/>
                <a:ea typeface="Arial"/>
                <a:cs typeface="Arial"/>
                <a:sym typeface="Arial"/>
              </a:rPr>
              <a:t>Aalborg</a:t>
            </a:r>
            <a:br>
              <a:rPr lang="da-DK" sz="2800">
                <a:latin typeface="Arial"/>
                <a:ea typeface="Arial"/>
                <a:cs typeface="Arial"/>
                <a:sym typeface="Arial"/>
              </a:rPr>
            </a:br>
            <a: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Aalborg </a:t>
            </a:r>
            <a:r>
              <a:rPr lang="da-DK" sz="2800">
                <a:latin typeface="Arial"/>
                <a:ea typeface="Arial"/>
                <a:cs typeface="Arial"/>
                <a:sym typeface="Arial"/>
              </a:rPr>
              <a:t>commune’</a:t>
            </a:r>
            <a:r>
              <a:rPr lang="da-DK" sz="28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 strategy/vision is that the sustainable </a:t>
            </a:r>
            <a:r>
              <a:rPr lang="da-DK" sz="2800">
                <a:latin typeface="Arial"/>
                <a:ea typeface="Arial"/>
                <a:cs typeface="Arial"/>
                <a:sym typeface="Arial"/>
              </a:rPr>
              <a:t>commune </a:t>
            </a:r>
            <a: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is a safe place: to live, develop business</a:t>
            </a:r>
            <a:r>
              <a:rPr lang="da-DK" sz="280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 and make new investments. </a:t>
            </a:r>
            <a:b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Aalborg's DNA must be clear to everyone; in a green balance, in order to ensure that the attractiveness of the </a:t>
            </a:r>
            <a:r>
              <a:rPr lang="da-DK" sz="2800">
                <a:latin typeface="Arial"/>
                <a:ea typeface="Arial"/>
                <a:cs typeface="Arial"/>
                <a:sym typeface="Arial"/>
              </a:rPr>
              <a:t>commune </a:t>
            </a:r>
            <a: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continues to increase. </a:t>
            </a:r>
            <a:b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Aalborg does many things to live up to the DNA of green balance – and </a:t>
            </a:r>
            <a:r>
              <a:rPr lang="da-DK" sz="2800">
                <a:latin typeface="Arial"/>
                <a:ea typeface="Arial"/>
                <a:cs typeface="Arial"/>
                <a:sym typeface="Arial"/>
              </a:rPr>
              <a:t>pollution</a:t>
            </a:r>
            <a:r>
              <a:rPr b="0" i="0" lang="da-DK" sz="2800" u="none" cap="none" strike="noStrike">
                <a:latin typeface="Arial"/>
                <a:ea typeface="Arial"/>
                <a:cs typeface="Arial"/>
                <a:sym typeface="Arial"/>
              </a:rPr>
              <a:t> is a big issue.</a:t>
            </a:r>
            <a:br>
              <a:rPr b="0" i="0" lang="da-DK" sz="12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plevelser i Aalborg - Top 10 liste med ting du kan lave med kæresten" id="191" name="Google Shape;191;p13"/>
          <p:cNvPicPr preferRelativeResize="0"/>
          <p:nvPr/>
        </p:nvPicPr>
        <p:blipFill rotWithShape="1">
          <a:blip r:embed="rId3">
            <a:alphaModFix/>
          </a:blip>
          <a:srcRect b="21139" l="0" r="0" t="23016"/>
          <a:stretch/>
        </p:blipFill>
        <p:spPr>
          <a:xfrm>
            <a:off x="20" y="10"/>
            <a:ext cx="12191980" cy="3710603"/>
          </a:xfrm>
          <a:custGeom>
            <a:rect b="b" l="l" r="r" t="t"/>
            <a:pathLst>
              <a:path extrusionOk="0" h="3692092" w="1219200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a-DK"/>
              <a:t>Measuring stations in Aalborg </a:t>
            </a:r>
            <a:br>
              <a:rPr lang="da-DK"/>
            </a:br>
            <a:r>
              <a:rPr lang="da-DK" sz="3100"/>
              <a:t>In Aalborg we have four measurings stations and they are all located in the inner city</a:t>
            </a:r>
            <a:endParaRPr/>
          </a:p>
        </p:txBody>
      </p:sp>
      <p:pic>
        <p:nvPicPr>
          <p:cNvPr id="197" name="Google Shape;19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789" y="1690687"/>
            <a:ext cx="6731724" cy="463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Measure station on Østerbro near by the Cabinn Hotel </a:t>
            </a:r>
            <a:endParaRPr/>
          </a:p>
        </p:txBody>
      </p:sp>
      <p:pic>
        <p:nvPicPr>
          <p:cNvPr id="203" name="Google Shape;20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01" y="1909481"/>
            <a:ext cx="5887299" cy="374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3394" y="1909481"/>
            <a:ext cx="5621863" cy="374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6"/>
          <p:cNvSpPr txBox="1"/>
          <p:nvPr>
            <p:ph type="title"/>
          </p:nvPr>
        </p:nvSpPr>
        <p:spPr>
          <a:xfrm>
            <a:off x="1028700" y="1967266"/>
            <a:ext cx="2821940" cy="2940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da-DK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Prognos</a:t>
            </a:r>
            <a:r>
              <a:rPr lang="da-DK" sz="3300">
                <a:solidFill>
                  <a:srgbClr val="FFFFFF"/>
                </a:solidFill>
              </a:rPr>
              <a:t>is</a:t>
            </a:r>
            <a:r>
              <a:rPr lang="da-DK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for Aalborg from the  2</a:t>
            </a:r>
            <a:r>
              <a:rPr lang="da-DK" sz="3300">
                <a:solidFill>
                  <a:srgbClr val="FFFFFF"/>
                </a:solidFill>
              </a:rPr>
              <a:t>nd</a:t>
            </a:r>
            <a:r>
              <a:rPr lang="da-DK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3300">
                <a:solidFill>
                  <a:srgbClr val="FFFFFF"/>
                </a:solidFill>
              </a:rPr>
              <a:t>J</a:t>
            </a:r>
            <a:r>
              <a:rPr lang="da-DK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anuary </a:t>
            </a:r>
            <a:r>
              <a:rPr lang="da-DK" sz="3300">
                <a:solidFill>
                  <a:srgbClr val="FFFFFF"/>
                </a:solidFill>
              </a:rPr>
              <a:t>to the </a:t>
            </a:r>
            <a:r>
              <a:rPr lang="da-DK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da-DK" sz="3300">
                <a:solidFill>
                  <a:srgbClr val="FFFFFF"/>
                </a:solidFill>
              </a:rPr>
              <a:t>th</a:t>
            </a:r>
            <a:r>
              <a:rPr lang="da-DK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3300">
                <a:solidFill>
                  <a:srgbClr val="FFFFFF"/>
                </a:solidFill>
              </a:rPr>
              <a:t>J</a:t>
            </a:r>
            <a:r>
              <a:rPr lang="da-DK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anuary</a:t>
            </a:r>
            <a:endParaRPr sz="3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467" y="45000"/>
            <a:ext cx="7078133" cy="651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What has Aalborg done - and presentation of what to do, to reduce pollution</a:t>
            </a:r>
            <a:endParaRPr/>
          </a:p>
        </p:txBody>
      </p:sp>
      <p:sp>
        <p:nvSpPr>
          <p:cNvPr id="217" name="Google Shape;217;p17"/>
          <p:cNvSpPr txBox="1"/>
          <p:nvPr>
            <p:ph idx="1" type="body"/>
          </p:nvPr>
        </p:nvSpPr>
        <p:spPr>
          <a:xfrm>
            <a:off x="838200" y="1690688"/>
            <a:ext cx="10515600" cy="516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The pollution in Aalborg is not critical now for several precautions has been taken: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Decommissioning</a:t>
            </a:r>
            <a:r>
              <a:rPr lang="da-DK"/>
              <a:t> of cars in inner city – pedestrian streets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All public busses run on CO2 neutral fuel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All </a:t>
            </a:r>
            <a:r>
              <a:rPr lang="da-DK"/>
              <a:t>chimneys</a:t>
            </a:r>
            <a:r>
              <a:rPr lang="da-DK"/>
              <a:t> must have a filter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All cars run with new </a:t>
            </a:r>
            <a:r>
              <a:rPr lang="da-DK"/>
              <a:t>carburetors</a:t>
            </a:r>
            <a:r>
              <a:rPr lang="da-DK"/>
              <a:t> that trap particles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Calls on the population to quickly switch to electric cars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take public busses for small trips under 10 km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Go several people together in the same car at long distances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 txBox="1"/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da-DK" sz="4100"/>
              <a:t>In our region - the first train in Denmark without diesel</a:t>
            </a:r>
            <a:endParaRPr/>
          </a:p>
        </p:txBody>
      </p:sp>
      <p:sp>
        <p:nvSpPr>
          <p:cNvPr id="224" name="Google Shape;224;p18"/>
          <p:cNvSpPr txBox="1"/>
          <p:nvPr>
            <p:ph idx="1" type="body"/>
          </p:nvPr>
        </p:nvSpPr>
        <p:spPr>
          <a:xfrm>
            <a:off x="838200" y="2333297"/>
            <a:ext cx="4619621" cy="3843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da-DK" sz="1900" u="none" cap="none" strike="noStrike">
                <a:latin typeface="Arial"/>
                <a:ea typeface="Arial"/>
                <a:cs typeface="Arial"/>
                <a:sym typeface="Arial"/>
              </a:rPr>
              <a:t>At the beginning of February, Nordjyske Jernbaner received the first delivery of a new and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da-DK" sz="1900" u="none" cap="none" strike="noStrike">
                <a:latin typeface="Arial"/>
                <a:ea typeface="Arial"/>
                <a:cs typeface="Arial"/>
                <a:sym typeface="Arial"/>
              </a:rPr>
              <a:t>less environmentally harmful liquid fuel for its 21 trains with diesel engines.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da-DK" sz="1900" u="none" cap="none" strike="noStrike">
                <a:latin typeface="Arial"/>
                <a:ea typeface="Arial"/>
                <a:cs typeface="Arial"/>
                <a:sym typeface="Arial"/>
              </a:rPr>
              <a:t>Thus, the company, which takes care of the regional train traffic in hole </a:t>
            </a:r>
            <a:r>
              <a:rPr lang="da-DK" sz="1900">
                <a:latin typeface="Arial"/>
                <a:ea typeface="Arial"/>
                <a:cs typeface="Arial"/>
                <a:sym typeface="Arial"/>
              </a:rPr>
              <a:t>North Jutland</a:t>
            </a:r>
            <a:r>
              <a:rPr b="0" i="0" lang="da-DK" sz="1900" u="none" cap="none" strike="noStrike"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da-DK" sz="1900" u="none" cap="none" strike="noStrike">
                <a:latin typeface="Arial"/>
                <a:ea typeface="Arial"/>
                <a:cs typeface="Arial"/>
                <a:sym typeface="Arial"/>
              </a:rPr>
              <a:t> is the first in Denmark to empty the diesel tanks and then run on a natural gas-based liquid fuel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da-DK" sz="1900" u="none" cap="none" strike="noStrike">
                <a:latin typeface="Arial"/>
                <a:ea typeface="Arial"/>
                <a:cs typeface="Arial"/>
                <a:sym typeface="Arial"/>
              </a:rPr>
              <a:t> with less particle emissions and less CO2 discharge</a:t>
            </a:r>
            <a:r>
              <a:rPr b="0" i="0" lang="da-DK" sz="1900" u="none" cap="none" strike="noStrike"/>
              <a:t> 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rdjyske dieseltog kører på naturgas"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22304" r="12484" t="0"/>
          <a:stretch/>
        </p:blipFill>
        <p:spPr>
          <a:xfrm>
            <a:off x="6229215" y="10"/>
            <a:ext cx="5962785" cy="685799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/>
          <p:nvPr>
            <p:ph type="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da-DK" sz="5400"/>
              <a:t>Who has the control in Denmark?</a:t>
            </a:r>
            <a:endParaRPr/>
          </a:p>
        </p:txBody>
      </p:sp>
      <p:sp>
        <p:nvSpPr>
          <p:cNvPr id="231" name="Google Shape;231;p19"/>
          <p:cNvSpPr txBox="1"/>
          <p:nvPr>
            <p:ph idx="1" type="body"/>
          </p:nvPr>
        </p:nvSpPr>
        <p:spPr>
          <a:xfrm>
            <a:off x="7464612" y="4750893"/>
            <a:ext cx="4087305" cy="15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da-DK" sz="3200"/>
              <a:t>DCE - </a:t>
            </a:r>
            <a:r>
              <a:rPr b="0" i="0" lang="da-DK" sz="3200" u="sng">
                <a:solidFill>
                  <a:schemeClr val="hlink"/>
                </a:solidFill>
                <a:hlinkClick r:id="rId3"/>
              </a:rPr>
              <a:t>Danish Centre for Environment and Energy</a:t>
            </a:r>
            <a:r>
              <a:rPr b="0" i="0" lang="da-DK" sz="3200"/>
              <a:t> </a:t>
            </a:r>
            <a:endParaRPr sz="3200"/>
          </a:p>
        </p:txBody>
      </p:sp>
      <p:sp>
        <p:nvSpPr>
          <p:cNvPr id="232" name="Google Shape;232;p19"/>
          <p:cNvSpPr/>
          <p:nvPr/>
        </p:nvSpPr>
        <p:spPr>
          <a:xfrm rot="10800000">
            <a:off x="1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4">
            <a:alphaModFix/>
          </a:blip>
          <a:srcRect b="1" l="15491" r="16186" t="0"/>
          <a:stretch/>
        </p:blipFill>
        <p:spPr>
          <a:xfrm>
            <a:off x="1" y="10"/>
            <a:ext cx="7028495" cy="6857990"/>
          </a:xfrm>
          <a:custGeom>
            <a:rect b="b" l="l" r="r" t="t"/>
            <a:pathLst>
              <a:path extrusionOk="0" h="6858000" w="7028495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da-DK"/>
              <a:t>DCE</a:t>
            </a:r>
            <a:endParaRPr/>
          </a:p>
        </p:txBody>
      </p:sp>
      <p:sp>
        <p:nvSpPr>
          <p:cNvPr id="239" name="Google Shape;239;p20"/>
          <p:cNvSpPr txBox="1"/>
          <p:nvPr>
            <p:ph idx="1" type="body"/>
          </p:nvPr>
        </p:nvSpPr>
        <p:spPr>
          <a:xfrm>
            <a:off x="591457" y="1524000"/>
            <a:ext cx="10515600" cy="458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800"/>
              <a:buChar char="•"/>
            </a:pPr>
            <a:r>
              <a:rPr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b="0" i="0"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arries out national monitoring of air pollution and atmospheric deposition of pollution in Denmark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2800"/>
              <a:buChar char="•"/>
            </a:pPr>
            <a:r>
              <a:rPr b="0" i="0"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The monitoring program has two major objectives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2800"/>
              <a:buChar char="•"/>
            </a:pPr>
            <a:r>
              <a:rPr b="0" i="0"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Firstly, air pollution levels are measured in order to control that Denmark comply with the limit values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0A0A"/>
              </a:buClr>
              <a:buSzPts val="2800"/>
              <a:buChar char="•"/>
            </a:pPr>
            <a:r>
              <a:rPr b="0" i="0"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Secondly, trends are monitored to evaluate w</a:t>
            </a:r>
            <a:r>
              <a:rPr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b="0" i="0"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b="0" i="0"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  <a:t>her the national and international initiatives for air pollution regulation are actually working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ngelsk rugbyboss overtager danske gårde" id="110" name="Google Shape;110;p2"/>
          <p:cNvPicPr preferRelativeResize="0"/>
          <p:nvPr/>
        </p:nvPicPr>
        <p:blipFill rotWithShape="1">
          <a:blip r:embed="rId3">
            <a:alphaModFix/>
          </a:blip>
          <a:srcRect b="-1" l="0" r="5882" t="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>
            <p:ph type="title"/>
          </p:nvPr>
        </p:nvSpPr>
        <p:spPr>
          <a:xfrm>
            <a:off x="838200" y="365125"/>
            <a:ext cx="7297800" cy="18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da-DK" sz="2200" u="none" cap="none" strike="noStrike">
                <a:latin typeface="Arial"/>
                <a:ea typeface="Arial"/>
                <a:cs typeface="Arial"/>
                <a:sym typeface="Arial"/>
              </a:rPr>
              <a:t>According to the WHO, air pollution is today</a:t>
            </a:r>
            <a:br>
              <a:rPr b="1" i="0" lang="da-DK" sz="22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da-DK" sz="2200" u="none" cap="none" strike="noStrike">
                <a:latin typeface="Arial"/>
                <a:ea typeface="Arial"/>
                <a:cs typeface="Arial"/>
                <a:sym typeface="Arial"/>
              </a:rPr>
              <a:t>the most important environmental burden globally</a:t>
            </a:r>
            <a:br>
              <a:rPr b="0" i="0" lang="da-DK" sz="22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da-DK" sz="2200" u="none" cap="none" strike="noStrike"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da-DK" sz="2200" u="none" cap="none" strike="noStrike"/>
              <a:t> 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83820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da-DK" sz="23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i="0" lang="da-DK" sz="2300" u="none" cap="none" strike="noStrike">
                <a:latin typeface="Arial"/>
                <a:ea typeface="Arial"/>
                <a:cs typeface="Arial"/>
                <a:sym typeface="Arial"/>
              </a:rPr>
              <a:t>ollution gives rise to: </a:t>
            </a:r>
            <a:endParaRPr b="1" sz="31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da-DK" sz="2400" u="none" cap="none" strike="noStrike">
                <a:latin typeface="Arial"/>
                <a:ea typeface="Arial"/>
                <a:cs typeface="Arial"/>
                <a:sym typeface="Arial"/>
              </a:rPr>
              <a:t>Health effects worldwide - including in Denmark </a:t>
            </a:r>
            <a:endParaRPr sz="32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0" i="0" lang="da-DK" sz="2300" u="none" cap="none" strike="noStrike">
                <a:latin typeface="Arial"/>
                <a:ea typeface="Arial"/>
                <a:cs typeface="Arial"/>
                <a:sym typeface="Arial"/>
              </a:rPr>
              <a:t>Reduction of biodiversity 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0" i="0" lang="da-DK" sz="2300" u="none" cap="none" strike="noStrike">
                <a:latin typeface="Arial"/>
                <a:ea typeface="Arial"/>
                <a:cs typeface="Arial"/>
                <a:sym typeface="Arial"/>
              </a:rPr>
              <a:t>Loss of agricultural production 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0" i="0" lang="da-DK" sz="2300" u="none" cap="none" strike="noStrike">
                <a:latin typeface="Arial"/>
                <a:ea typeface="Arial"/>
                <a:cs typeface="Arial"/>
                <a:sym typeface="Arial"/>
              </a:rPr>
              <a:t>Climate change				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1"/>
          <p:cNvSpPr/>
          <p:nvPr/>
        </p:nvSpPr>
        <p:spPr>
          <a:xfrm flipH="1" rot="3186173">
            <a:off x="3930947" y="651615"/>
            <a:ext cx="4083433" cy="408343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"/>
          <p:cNvSpPr txBox="1"/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da-DK"/>
              <a:t>OZON</a:t>
            </a:r>
            <a:endParaRPr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838200" y="1825625"/>
            <a:ext cx="53933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da-DK" u="none" cap="none" strike="noStrike">
                <a:latin typeface="Arial"/>
                <a:ea typeface="Arial"/>
                <a:cs typeface="Arial"/>
                <a:sym typeface="Arial"/>
              </a:rPr>
              <a:t>The European Environment Agency updates ozone data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da-DK" u="none" cap="none" strike="noStrike">
                <a:latin typeface="Arial"/>
                <a:ea typeface="Arial"/>
                <a:cs typeface="Arial"/>
                <a:sym typeface="Arial"/>
              </a:rPr>
              <a:t>from the European countries every hour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da-DK" u="none" cap="none" strike="noStrike">
                <a:latin typeface="Arial"/>
                <a:ea typeface="Arial"/>
                <a:cs typeface="Arial"/>
                <a:sym typeface="Arial"/>
              </a:rPr>
              <a:t>This data follows the development of ozone episodes at European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da-DK" u="none" cap="none" strike="noStrike"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lang="da-DK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da-DK" u="none" cap="none" strike="noStrike">
                <a:latin typeface="Arial"/>
                <a:ea typeface="Arial"/>
                <a:cs typeface="Arial"/>
                <a:sym typeface="Arial"/>
              </a:rPr>
              <a:t>and can be followed on their website</a:t>
            </a:r>
            <a:r>
              <a:rPr b="0" i="0" lang="da-DK" u="none" cap="none" strike="noStrike"/>
              <a:t> 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ad är ozon: egenskaper, användningsområden och fördelar | Grön förnybar  energi"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9962" y="3787324"/>
            <a:ext cx="4221597" cy="2364094"/>
          </a:xfrm>
          <a:custGeom>
            <a:rect b="b" l="l" r="r" t="t"/>
            <a:pathLst>
              <a:path extrusionOk="0" h="4303912" w="4221597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/>
          <p:nvPr/>
        </p:nvSpPr>
        <p:spPr>
          <a:xfrm>
            <a:off x="7465099" y="486184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2"/>
          <p:cNvSpPr txBox="1"/>
          <p:nvPr>
            <p:ph type="title"/>
          </p:nvPr>
        </p:nvSpPr>
        <p:spPr>
          <a:xfrm>
            <a:off x="4184542" y="486184"/>
            <a:ext cx="736399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COVID-19 effect – </a:t>
            </a:r>
            <a:br>
              <a:rPr lang="da-DK"/>
            </a:br>
            <a:r>
              <a:rPr lang="da-DK"/>
              <a:t>something to think about… </a:t>
            </a:r>
            <a:endParaRPr/>
          </a:p>
        </p:txBody>
      </p:sp>
      <p:pic>
        <p:nvPicPr>
          <p:cNvPr descr="Ponder emoticon&quot; fra Yael Weiss - Mostphotos" id="256" name="Google Shape;256;p22"/>
          <p:cNvPicPr preferRelativeResize="0"/>
          <p:nvPr/>
        </p:nvPicPr>
        <p:blipFill rotWithShape="1">
          <a:blip r:embed="rId3">
            <a:alphaModFix/>
          </a:blip>
          <a:srcRect b="8122" l="0" r="2" t="0"/>
          <a:stretch/>
        </p:blipFill>
        <p:spPr>
          <a:xfrm>
            <a:off x="581526" y="258142"/>
            <a:ext cx="3118718" cy="3118718"/>
          </a:xfrm>
          <a:custGeom>
            <a:rect b="b" l="l" r="r" t="t"/>
            <a:pathLst>
              <a:path extrusionOk="0" h="2683042" w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Tænk emoji, Emoji Tanke WhatsApp-humørikon, emoji, Computerikoner, e-mail,  emoji png | PNGWing" id="257" name="Google Shape;257;p22"/>
          <p:cNvPicPr preferRelativeResize="0"/>
          <p:nvPr/>
        </p:nvPicPr>
        <p:blipFill rotWithShape="1">
          <a:blip r:embed="rId4">
            <a:alphaModFix/>
          </a:blip>
          <a:srcRect b="-2" l="21811" r="24089" t="0"/>
          <a:stretch/>
        </p:blipFill>
        <p:spPr>
          <a:xfrm>
            <a:off x="581526" y="3486449"/>
            <a:ext cx="3118718" cy="3118718"/>
          </a:xfrm>
          <a:custGeom>
            <a:rect b="b" l="l" r="r" t="t"/>
            <a:pathLst>
              <a:path extrusionOk="0" h="2683042" w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58" name="Google Shape;258;p22"/>
          <p:cNvSpPr txBox="1"/>
          <p:nvPr>
            <p:ph idx="1" type="body"/>
          </p:nvPr>
        </p:nvSpPr>
        <p:spPr>
          <a:xfrm>
            <a:off x="3958430" y="2253973"/>
            <a:ext cx="7364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da-DK" sz="1800">
                <a:latin typeface="Georgia"/>
                <a:ea typeface="Georgia"/>
                <a:cs typeface="Georgia"/>
                <a:sym typeface="Georgia"/>
              </a:rPr>
              <a:t>Model calculations show that air pollution causes about 4,000 premature deaths in Denmark in 2020 and a large number of other negative health effects.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da-DK" sz="1800">
                <a:latin typeface="Georgia"/>
                <a:ea typeface="Georgia"/>
                <a:cs typeface="Georgia"/>
                <a:sym typeface="Georgia"/>
              </a:rPr>
              <a:t>This is about 13% less compared to the reporting for 2019.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da-DK" sz="1800">
                <a:latin typeface="Georgia"/>
                <a:ea typeface="Georgia"/>
                <a:cs typeface="Georgia"/>
                <a:sym typeface="Georgia"/>
              </a:rPr>
              <a:t>This lower number of premature deaths are due to updates in the emission data and changes in emissions due to the COVID-19 restrictions.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0" i="0" lang="da-DK" sz="1800">
                <a:latin typeface="Georgia"/>
                <a:ea typeface="Georgia"/>
                <a:cs typeface="Georgia"/>
                <a:sym typeface="Georgia"/>
              </a:rPr>
              <a:t>Calculations of the entire data series back to 1990 show a decrease in the health effects due to air pollution. In 1990, about 8,200 premature deaths were due to air pollution in Denmark which has decreased with about 51% to around 4,000 premature deaths in 2020.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3"/>
            </a:srgbClr>
          </a:solidFill>
          <a:ln cap="sq" cmpd="thinThick" w="127000">
            <a:solidFill>
              <a:srgbClr val="595959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>
            <p:ph type="title"/>
          </p:nvPr>
        </p:nvSpPr>
        <p:spPr>
          <a:xfrm>
            <a:off x="674225" y="914400"/>
            <a:ext cx="3657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b="1" lang="da-DK" sz="4800">
                <a:solidFill>
                  <a:srgbClr val="FFFFFF"/>
                </a:solidFill>
              </a:rPr>
              <a:t>     </a:t>
            </a:r>
            <a:r>
              <a:rPr b="1" lang="da-DK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1" i="0" lang="da-DK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hat is the reason for the air pollution in the cities</a:t>
            </a:r>
            <a:r>
              <a:rPr b="0" i="0" lang="da-DK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cxnSp>
        <p:nvCxnSpPr>
          <p:cNvPr id="120" name="Google Shape;120;p4"/>
          <p:cNvCxnSpPr/>
          <p:nvPr/>
        </p:nvCxnSpPr>
        <p:spPr>
          <a:xfrm>
            <a:off x="1191126" y="3910267"/>
            <a:ext cx="258679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4,735 Air Pollution Causes Images, Stock Photos &amp; Vectors | Shutterstock" id="121" name="Google Shape;12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799" y="492573"/>
            <a:ext cx="6409590" cy="588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37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>
            <p:ph type="title"/>
          </p:nvPr>
        </p:nvSpPr>
        <p:spPr>
          <a:xfrm>
            <a:off x="9093500" y="484625"/>
            <a:ext cx="2613900" cy="57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da-DK" sz="2800" u="none" cap="none" strike="noStrike">
                <a:solidFill>
                  <a:srgbClr val="FFFFFF"/>
                </a:solidFill>
              </a:rPr>
              <a:t>Motor-power in the cities</a:t>
            </a:r>
            <a:endParaRPr b="1" i="0" sz="2800" u="none" cap="none" strike="noStrike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br>
              <a:rPr b="0" i="0" lang="da-DK" sz="2300" u="none" cap="none" strike="noStrike">
                <a:solidFill>
                  <a:srgbClr val="FFFFFF"/>
                </a:solidFill>
              </a:rPr>
            </a:br>
            <a:r>
              <a:rPr b="0" i="0" lang="da-DK" sz="2300" u="none" cap="none" strike="noStrike">
                <a:solidFill>
                  <a:srgbClr val="FFFFFF"/>
                </a:solidFill>
              </a:rPr>
              <a:t>Air pollution is caused by several things, but air pollution from</a:t>
            </a:r>
            <a:r>
              <a:rPr lang="da-DK" sz="2300">
                <a:solidFill>
                  <a:srgbClr val="FFFFFF"/>
                </a:solidFill>
              </a:rPr>
              <a:t>:</a:t>
            </a:r>
            <a:endParaRPr sz="2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0" i="0" lang="da-DK" sz="2300" u="none" cap="none" strike="noStrike">
                <a:solidFill>
                  <a:srgbClr val="FFFFFF"/>
                </a:solidFill>
              </a:rPr>
              <a:t>cars,</a:t>
            </a:r>
            <a:endParaRPr sz="2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0" i="0" lang="da-DK" sz="2300" u="none" cap="none" strike="noStrike">
                <a:solidFill>
                  <a:srgbClr val="FFFFFF"/>
                </a:solidFill>
              </a:rPr>
              <a:t>train operations and especially diesel cars bear a large part of the blame. They emit a large amount of NO2 which is dangerous to inhale 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" l="7323" r="21542" t="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</a:pPr>
            <a:r>
              <a:rPr b="1" i="0" lang="da-DK" sz="2900" u="none" cap="none" strike="noStrike"/>
              <a:t>Stoves and boilers </a:t>
            </a:r>
            <a:br>
              <a:rPr b="1" i="0" lang="da-DK" sz="2900" u="none" cap="none" strike="noStrike"/>
            </a:br>
            <a:r>
              <a:rPr b="0" i="0" lang="da-DK" sz="2900" u="none" cap="none" strike="noStrike"/>
              <a:t>are the biggest source of particulate and </a:t>
            </a:r>
            <a:r>
              <a:rPr lang="da-DK" sz="2900"/>
              <a:t>ai</a:t>
            </a:r>
            <a:r>
              <a:rPr b="0" i="0" lang="da-DK" sz="2900" u="none" cap="none" strike="noStrike"/>
              <a:t>r pollution from our homes. Half of the Danish release of particles originates from firing with firewood in </a:t>
            </a:r>
            <a:r>
              <a:rPr lang="da-DK" sz="2900"/>
              <a:t>fireplaces.</a:t>
            </a:r>
            <a:r>
              <a:rPr b="0" i="0" lang="da-DK" sz="2900" u="none" cap="none" strike="noStrike"/>
              <a:t> 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 flipH="1">
            <a:off x="0" y="0"/>
            <a:ext cx="6172782" cy="6858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" l="0" r="0" t="16762"/>
          <a:stretch/>
        </p:blipFill>
        <p:spPr>
          <a:xfrm>
            <a:off x="20" y="10"/>
            <a:ext cx="6024134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838199" y="4428000"/>
            <a:ext cx="6143626" cy="21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1" i="0" lang="da-DK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a-DK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a-DK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a-DK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a-DK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a-DK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a-DK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da-DK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a-DK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Shipping</a:t>
            </a:r>
            <a:br>
              <a:rPr b="1" i="0" lang="da-DK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da-DK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International shipping from Danish </a:t>
            </a:r>
            <a:r>
              <a:rPr lang="da-DK" sz="2200">
                <a:solidFill>
                  <a:schemeClr val="lt1"/>
                </a:solidFill>
              </a:rPr>
              <a:t>harbors </a:t>
            </a:r>
            <a:r>
              <a:rPr b="0" i="0" lang="da-DK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contributes 2.6 million tonnes of CO2, which is not included in Denmark's overall national climate account. </a:t>
            </a:r>
            <a:br>
              <a:rPr b="0" i="0" lang="da-DK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da-DK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corresponds to an additional emission of 5%. </a:t>
            </a:r>
            <a:br>
              <a:rPr b="0" i="0" lang="da-DK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da-DK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International shipping also contributes to significant emissions of NOx and sulfur dioxide, which correspond to, respectively, 34% and 167% of the quantities in Denmark's national inventory. </a:t>
            </a:r>
            <a:endParaRPr/>
          </a:p>
        </p:txBody>
      </p:sp>
      <p:pic>
        <p:nvPicPr>
          <p:cNvPr descr="Luftfoto af containerskib" id="143" name="Google Shape;14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0" r="13713" t="0"/>
          <a:stretch/>
        </p:blipFill>
        <p:spPr>
          <a:xfrm>
            <a:off x="6" y="-1"/>
            <a:ext cx="6000749" cy="3911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ibes emissioner af svovldioxid (fra Miljøprojekt 1306)" id="144" name="Google Shape;144;p7"/>
          <p:cNvPicPr preferRelativeResize="0"/>
          <p:nvPr/>
        </p:nvPicPr>
        <p:blipFill rotWithShape="1">
          <a:blip r:embed="rId4">
            <a:alphaModFix/>
          </a:blip>
          <a:srcRect b="17787" l="0" r="0" t="18091"/>
          <a:stretch/>
        </p:blipFill>
        <p:spPr>
          <a:xfrm>
            <a:off x="6191245" y="-1"/>
            <a:ext cx="6000750" cy="3988028"/>
          </a:xfrm>
          <a:custGeom>
            <a:rect b="b" l="l" r="r" t="t"/>
            <a:pathLst>
              <a:path extrusionOk="0" h="3988028" w="6000750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45" name="Google Shape;145;p7"/>
          <p:cNvGrpSpPr/>
          <p:nvPr/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6" name="Google Shape;146;p7"/>
            <p:cNvSpPr/>
            <p:nvPr/>
          </p:nvSpPr>
          <p:spPr>
            <a:xfrm>
              <a:off x="0" y="2959818"/>
              <a:ext cx="12192000" cy="757168"/>
            </a:xfrm>
            <a:custGeom>
              <a:rect b="b" l="l" r="r" t="t"/>
              <a:pathLst>
                <a:path extrusionOk="0" h="757168" w="1219200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rotWithShape="0" algn="t" dir="5400000" dist="152400">
                <a:srgbClr val="000000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0" y="2959818"/>
              <a:ext cx="12192000" cy="757168"/>
            </a:xfrm>
            <a:custGeom>
              <a:rect b="b" l="l" r="r" t="t"/>
              <a:pathLst>
                <a:path extrusionOk="0" h="757168" w="1219200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4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>
            <p:ph type="title"/>
          </p:nvPr>
        </p:nvSpPr>
        <p:spPr>
          <a:xfrm>
            <a:off x="9093496" y="618681"/>
            <a:ext cx="2613872" cy="4794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da-DK" sz="3600" u="none" cap="none" strike="noStrike">
                <a:solidFill>
                  <a:srgbClr val="FFFFFF"/>
                </a:solidFill>
              </a:rPr>
              <a:t>Agriculture</a:t>
            </a:r>
            <a:br>
              <a:rPr b="0" i="0" lang="da-DK" sz="2300" u="none" cap="none" strike="noStrike">
                <a:solidFill>
                  <a:srgbClr val="FFFFFF"/>
                </a:solidFill>
              </a:rPr>
            </a:br>
            <a:r>
              <a:rPr b="0" i="0" lang="da-DK" sz="2300" u="none" cap="none" strike="noStrike">
                <a:solidFill>
                  <a:srgbClr val="FFFFFF"/>
                </a:solidFill>
              </a:rPr>
              <a:t>Pollution from agriculture manifests itself, among other things by contributing to the nitrogen deposition in the air when the fields are fertilized</a:t>
            </a:r>
            <a:r>
              <a:rPr lang="da-DK" sz="2300">
                <a:solidFill>
                  <a:srgbClr val="FFFFFF"/>
                </a:solidFill>
              </a:rPr>
              <a:t>.</a:t>
            </a:r>
            <a:br>
              <a:rPr lang="da-DK" sz="2300">
                <a:solidFill>
                  <a:srgbClr val="FFFFFF"/>
                </a:solidFill>
              </a:rPr>
            </a:br>
            <a:r>
              <a:rPr b="0" i="0" lang="da-DK" sz="2300" u="none" cap="none" strike="noStrike">
                <a:solidFill>
                  <a:srgbClr val="FFFFFF"/>
                </a:solidFill>
              </a:rPr>
              <a:t>The map shows deposition </a:t>
            </a:r>
            <a:r>
              <a:rPr lang="da-DK" sz="2300">
                <a:solidFill>
                  <a:srgbClr val="FFFFFF"/>
                </a:solidFill>
              </a:rPr>
              <a:t>o</a:t>
            </a:r>
            <a:r>
              <a:rPr b="0" i="0" lang="da-DK" sz="2300" u="none" cap="none" strike="noStrike">
                <a:solidFill>
                  <a:srgbClr val="FFFFFF"/>
                </a:solidFill>
              </a:rPr>
              <a:t>f nitrogen over Denmark </a:t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9525" l="0" r="1" t="2180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1050586" y="220134"/>
            <a:ext cx="10303213" cy="1134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a-DK"/>
              <a:t>What’s in the air ?</a:t>
            </a:r>
            <a:br>
              <a:rPr lang="da-DK"/>
            </a:b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992238" y="1174925"/>
            <a:ext cx="104199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/>
              <a:t>Different particles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/>
              <a:t>If you measure air pollution by particles, then a relatively small part of the particles will be 'born' as particles (so-called primary particles),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/>
              <a:t>While a very large part originates from pollution that is 'born' as gaseous species and which is transported over large distances (so-called secondary particles).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/>
              <a:t>In Denmark, it is generally far less than half of the particle pollution that is locally formed due to e.g. traffic and fireplaces.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>
            <a:off x="838200" y="365125"/>
            <a:ext cx="10515600" cy="3383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200"/>
              <a:buFont typeface="Georgia"/>
              <a:buNone/>
            </a:pPr>
            <a:br>
              <a:rPr b="1" i="0" lang="da-DK" sz="22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da-DK" sz="22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0" i="0" lang="da-DK" sz="22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i="0" lang="da-DK" sz="2200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0" i="0" lang="da-DK">
                <a:solidFill>
                  <a:srgbClr val="0A0A0A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  <p:pic>
        <p:nvPicPr>
          <p:cNvPr descr="Guldornamenter i sky af guldstøv" id="167" name="Google Shape;167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650" y="2623100"/>
            <a:ext cx="7895400" cy="4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1640114" y="74693"/>
            <a:ext cx="9245600" cy="2144185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3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Measures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21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Particle pollution varies from year to year and is referred to as: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da-DK" sz="21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Suspended dust (TSP) According to Denmark, the limit value should be below 150 micrograms/m3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da-DK" sz="21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PM10: (small particles)Danish values ​​of PM10 must be below 40 micrograms/m3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Font typeface="Arial"/>
              <a:buChar char="•"/>
            </a:pPr>
            <a:r>
              <a:rPr b="0" i="0" lang="da-DK" sz="21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PM 2.5: (the finest particles) value 25 micrograms/m3</a:t>
            </a:r>
            <a:r>
              <a:rPr b="0" i="0" lang="da-DK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2023-01-02T14:58:33Z</dcterms:created>
  <dc:creator>Inge Kjær</dc:creator>
</cp:coreProperties>
</file>